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19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288000" cy="10287000"/>
  <p:notesSz cx="6858000" cy="9144000"/>
  <p:embeddedFontLst>
    <p:embeddedFont>
      <p:font typeface="Poppins Medium" charset="1" panose="02000000000000000000"/>
      <p:regular r:id="rId16"/>
    </p:embeddedFont>
    <p:embeddedFont>
      <p:font typeface="Poppins Light" charset="1" panose="02000000000000000000"/>
      <p:regular r:id="rId17"/>
    </p:embeddedFont>
    <p:embeddedFont>
      <p:font typeface="Poppins Medium Bold" charset="1" panose="02000000000000000000"/>
      <p:regular r:id="rId18"/>
    </p:embeddedFont>
    <p:embeddedFont>
      <p:font typeface="Arimo Bold" charset="1" panose="020B0704020202020204"/>
      <p:regular r:id="rId22"/>
    </p:embeddedFont>
    <p:embeddedFont>
      <p:font typeface="Inter Medium" charset="1" panose="02000503000000020004"/>
      <p:regular r:id="rId23"/>
    </p:embeddedFont>
    <p:embeddedFont>
      <p:font typeface="Garet Ultra-Bold" charset="1" panose="00000000000000000000"/>
      <p:regular r:id="rId25"/>
    </p:embeddedFont>
    <p:embeddedFont>
      <p:font typeface="Open Sans Bold" charset="1" panose="020B0806030504020204"/>
      <p:regular r:id="rId26"/>
    </p:embeddedFont>
    <p:embeddedFont>
      <p:font typeface="Open Sans" charset="1" panose="020B0606030504020204"/>
      <p:regular r:id="rId27"/>
    </p:embeddedFont>
    <p:embeddedFont>
      <p:font typeface="Inter" charset="1" panose="020B0502030000000004"/>
      <p:regular r:id="rId28"/>
    </p:embeddedFont>
    <p:embeddedFont>
      <p:font typeface="Garet Bold" charset="1" panose="00000000000000000000"/>
      <p:regular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notesMasters/notesMaster1.xml" Type="http://schemas.openxmlformats.org/officeDocument/2006/relationships/notesMaster"/><Relationship Id="rId2" Target="presProps.xml" Type="http://schemas.openxmlformats.org/officeDocument/2006/relationships/presProps"/><Relationship Id="rId20" Target="theme/theme2.xml" Type="http://schemas.openxmlformats.org/officeDocument/2006/relationships/theme"/><Relationship Id="rId21" Target="notesSlides/notesSlide1.xml" Type="http://schemas.openxmlformats.org/officeDocument/2006/relationships/notesSlide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notesSlides/notesSlide2.xml" Type="http://schemas.openxmlformats.org/officeDocument/2006/relationships/notesSlide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notesSlides/notesSlide3.xml" Type="http://schemas.openxmlformats.org/officeDocument/2006/relationships/notesSlide"/><Relationship Id="rId3" Target="viewProps.xml" Type="http://schemas.openxmlformats.org/officeDocument/2006/relationships/viewProps"/><Relationship Id="rId30" Target="notesSlides/notesSlide4.xml" Type="http://schemas.openxmlformats.org/officeDocument/2006/relationships/notesSlide"/><Relationship Id="rId31" Target="fonts/font31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9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7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8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26.png" Type="http://schemas.openxmlformats.org/officeDocument/2006/relationships/image"/><Relationship Id="rId4" Target="../media/image27.svg" Type="http://schemas.openxmlformats.org/officeDocument/2006/relationships/image"/><Relationship Id="rId5" Target="../media/image28.png" Type="http://schemas.openxmlformats.org/officeDocument/2006/relationships/image"/><Relationship Id="rId6" Target="../media/image29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2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4.pn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7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Relationship Id="rId7" Target="../media/image12.png" Type="http://schemas.openxmlformats.org/officeDocument/2006/relationships/image"/><Relationship Id="rId8" Target="../media/image13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14.png" Type="http://schemas.openxmlformats.org/officeDocument/2006/relationships/image"/><Relationship Id="rId4" Target="../media/image15.svg" Type="http://schemas.openxmlformats.org/officeDocument/2006/relationships/image"/><Relationship Id="rId5" Target="../media/image16.png" Type="http://schemas.openxmlformats.org/officeDocument/2006/relationships/image"/><Relationship Id="rId6" Target="../media/image17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Relationship Id="rId3" Target="../media/image3.jpeg" Type="http://schemas.openxmlformats.org/officeDocument/2006/relationships/image"/><Relationship Id="rId4" Target="../media/image18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5.svg" Type="http://schemas.openxmlformats.org/officeDocument/2006/relationships/image"/><Relationship Id="rId2" Target="../notesSlides/notesSlide4.xml" Type="http://schemas.openxmlformats.org/officeDocument/2006/relationships/notesSlide"/><Relationship Id="rId3" Target="../media/image3.jpeg" Type="http://schemas.openxmlformats.org/officeDocument/2006/relationships/image"/><Relationship Id="rId4" Target="../media/image19.jpeg" Type="http://schemas.openxmlformats.org/officeDocument/2006/relationships/image"/><Relationship Id="rId5" Target="../media/image20.png" Type="http://schemas.openxmlformats.org/officeDocument/2006/relationships/image"/><Relationship Id="rId6" Target="../media/image21.svg" Type="http://schemas.openxmlformats.org/officeDocument/2006/relationships/image"/><Relationship Id="rId7" Target="../media/image22.png" Type="http://schemas.openxmlformats.org/officeDocument/2006/relationships/image"/><Relationship Id="rId8" Target="../media/image23.svg" Type="http://schemas.openxmlformats.org/officeDocument/2006/relationships/image"/><Relationship Id="rId9" Target="../media/image2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E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055078" y="1922427"/>
            <a:ext cx="4045521" cy="4113758"/>
          </a:xfrm>
          <a:custGeom>
            <a:avLst/>
            <a:gdLst/>
            <a:ahLst/>
            <a:cxnLst/>
            <a:rect r="r" b="b" t="t" l="l"/>
            <a:pathLst>
              <a:path h="4113758" w="4045521">
                <a:moveTo>
                  <a:pt x="0" y="0"/>
                </a:moveTo>
                <a:lnTo>
                  <a:pt x="4045521" y="0"/>
                </a:lnTo>
                <a:lnTo>
                  <a:pt x="4045521" y="4113759"/>
                </a:lnTo>
                <a:lnTo>
                  <a:pt x="0" y="411375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4357678" y="8374286"/>
            <a:ext cx="3231667" cy="4462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739"/>
              </a:lnSpc>
            </a:pPr>
            <a:r>
              <a:rPr lang="en-US" sz="2671">
                <a:solidFill>
                  <a:srgbClr val="33333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SUBMITTED TO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2599732" y="8982679"/>
            <a:ext cx="4989612" cy="13791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739"/>
              </a:lnSpc>
            </a:pPr>
            <a:r>
              <a:rPr lang="en-US" sz="2671">
                <a:solidFill>
                  <a:srgbClr val="333333"/>
                </a:solidFill>
                <a:latin typeface="Poppins Light"/>
                <a:ea typeface="Poppins Light"/>
                <a:cs typeface="Poppins Light"/>
                <a:sym typeface="Poppins Light"/>
              </a:rPr>
              <a:t>Sh. Gitesh Vijay</a:t>
            </a:r>
          </a:p>
          <a:p>
            <a:pPr algn="r">
              <a:lnSpc>
                <a:spcPts val="3739"/>
              </a:lnSpc>
            </a:pPr>
            <a:r>
              <a:rPr lang="en-US" sz="2671">
                <a:solidFill>
                  <a:srgbClr val="333333"/>
                </a:solidFill>
                <a:latin typeface="Poppins Light"/>
                <a:ea typeface="Poppins Light"/>
                <a:cs typeface="Poppins Light"/>
                <a:sym typeface="Poppins Light"/>
              </a:rPr>
              <a:t>Associate Professor</a:t>
            </a:r>
          </a:p>
          <a:p>
            <a:pPr algn="r">
              <a:lnSpc>
                <a:spcPts val="3739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572478" y="8374286"/>
            <a:ext cx="3231667" cy="4462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739"/>
              </a:lnSpc>
            </a:pPr>
            <a:r>
              <a:rPr lang="en-US" sz="2671">
                <a:solidFill>
                  <a:srgbClr val="33333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PRESENTED BY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88640" y="8945704"/>
            <a:ext cx="4376622" cy="9132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739"/>
              </a:lnSpc>
            </a:pPr>
            <a:r>
              <a:rPr lang="en-US" sz="2671">
                <a:solidFill>
                  <a:srgbClr val="333333"/>
                </a:solidFill>
                <a:latin typeface="Poppins Light"/>
                <a:ea typeface="Poppins Light"/>
                <a:cs typeface="Poppins Light"/>
                <a:sym typeface="Poppins Light"/>
              </a:rPr>
              <a:t>ANISH SONI (21/189)</a:t>
            </a:r>
          </a:p>
          <a:p>
            <a:pPr algn="just">
              <a:lnSpc>
                <a:spcPts val="3739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472526" y="426392"/>
            <a:ext cx="17815474" cy="10504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7"/>
              </a:lnSpc>
            </a:pPr>
            <a:r>
              <a:rPr lang="en-US" sz="3005">
                <a:solidFill>
                  <a:srgbClr val="33333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UNIVERSITY DEPARTMENT, RAJASTHAN TECHNICAL UNIVERSITY, KOTA</a:t>
            </a:r>
          </a:p>
          <a:p>
            <a:pPr algn="ctr">
              <a:lnSpc>
                <a:spcPts val="4207"/>
              </a:lnSpc>
            </a:pPr>
            <a:r>
              <a:rPr lang="en-US" sz="3005">
                <a:solidFill>
                  <a:srgbClr val="33333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DEPARTMENT OF Mechanical ENGINEERING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817677" y="6307944"/>
            <a:ext cx="7162134" cy="4462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39"/>
              </a:lnSpc>
            </a:pPr>
            <a:r>
              <a:rPr lang="en-US" sz="2671">
                <a:solidFill>
                  <a:srgbClr val="33333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PROJECT PRESENTATION VII SEM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331872" y="7019802"/>
            <a:ext cx="12457413" cy="5301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79"/>
              </a:lnSpc>
            </a:pPr>
            <a:r>
              <a:rPr lang="en-US" b="true" sz="3128">
                <a:solidFill>
                  <a:srgbClr val="00A651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WARREN BUFFETT'S INVESTMENT STRATEGY AND WHY APPLE?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33" r="0" b="-93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174824" y="5020166"/>
            <a:ext cx="5266834" cy="5266834"/>
          </a:xfrm>
          <a:custGeom>
            <a:avLst/>
            <a:gdLst/>
            <a:ahLst/>
            <a:cxnLst/>
            <a:rect r="r" b="b" t="t" l="l"/>
            <a:pathLst>
              <a:path h="5266834" w="5266834">
                <a:moveTo>
                  <a:pt x="0" y="0"/>
                </a:moveTo>
                <a:lnTo>
                  <a:pt x="5266834" y="0"/>
                </a:lnTo>
                <a:lnTo>
                  <a:pt x="5266834" y="5266834"/>
                </a:lnTo>
                <a:lnTo>
                  <a:pt x="0" y="526683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true" rot="-2128367">
            <a:off x="6061236" y="5256967"/>
            <a:ext cx="3082764" cy="1392506"/>
          </a:xfrm>
          <a:custGeom>
            <a:avLst/>
            <a:gdLst/>
            <a:ahLst/>
            <a:cxnLst/>
            <a:rect r="r" b="b" t="t" l="l"/>
            <a:pathLst>
              <a:path h="1392506" w="3082764">
                <a:moveTo>
                  <a:pt x="0" y="1392506"/>
                </a:moveTo>
                <a:lnTo>
                  <a:pt x="3082764" y="1392506"/>
                </a:lnTo>
                <a:lnTo>
                  <a:pt x="3082764" y="0"/>
                </a:lnTo>
                <a:lnTo>
                  <a:pt x="0" y="0"/>
                </a:lnTo>
                <a:lnTo>
                  <a:pt x="0" y="1392506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945404" y="1916144"/>
            <a:ext cx="7744180" cy="11763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7700" b="true">
                <a:solidFill>
                  <a:srgbClr val="100F0D"/>
                </a:solidFill>
                <a:latin typeface="Garet Bold"/>
                <a:ea typeface="Garet Bold"/>
                <a:cs typeface="Garet Bold"/>
                <a:sym typeface="Garet Bold"/>
              </a:rPr>
              <a:t>Thank You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123301" y="1701138"/>
            <a:ext cx="4696180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500" b="true">
                <a:solidFill>
                  <a:srgbClr val="100F0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College ID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123301" y="4547448"/>
            <a:ext cx="4696180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500" b="true">
                <a:solidFill>
                  <a:srgbClr val="100F0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Email Address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123301" y="7390567"/>
            <a:ext cx="4696180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500" b="true">
                <a:solidFill>
                  <a:srgbClr val="100F0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Website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123301" y="2410658"/>
            <a:ext cx="4696180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40"/>
              </a:lnSpc>
            </a:pPr>
            <a:r>
              <a:rPr lang="en-US" sz="3200">
                <a:solidFill>
                  <a:srgbClr val="100F0D"/>
                </a:solidFill>
                <a:latin typeface="Open Sans"/>
                <a:ea typeface="Open Sans"/>
                <a:cs typeface="Open Sans"/>
                <a:sym typeface="Open Sans"/>
              </a:rPr>
              <a:t>21EUCCS014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123301" y="5256967"/>
            <a:ext cx="5677160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40"/>
              </a:lnSpc>
            </a:pPr>
            <a:r>
              <a:rPr lang="en-US" sz="3200">
                <a:solidFill>
                  <a:srgbClr val="100F0D"/>
                </a:solidFill>
                <a:latin typeface="Open Sans"/>
                <a:ea typeface="Open Sans"/>
                <a:cs typeface="Open Sans"/>
                <a:sym typeface="Open Sans"/>
              </a:rPr>
              <a:t>anish.21cse189@rtu.ac.in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123301" y="8100087"/>
            <a:ext cx="5677160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40"/>
              </a:lnSpc>
            </a:pPr>
            <a:r>
              <a:rPr lang="en-US" sz="3200">
                <a:solidFill>
                  <a:srgbClr val="100F0D"/>
                </a:solidFill>
                <a:latin typeface="Open Sans"/>
                <a:ea typeface="Open Sans"/>
                <a:cs typeface="Open Sans"/>
                <a:sym typeface="Open Sans"/>
              </a:rPr>
              <a:t>www.anishsoni.com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5F5F5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6" id="6" descr="preencoded.png"/>
          <p:cNvSpPr/>
          <p:nvPr/>
        </p:nvSpPr>
        <p:spPr>
          <a:xfrm flipH="false" flipV="false" rot="0">
            <a:off x="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7850237" y="2864346"/>
            <a:ext cx="9445526" cy="17764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true">
                <a:solidFill>
                  <a:srgbClr val="030303"/>
                </a:solidFill>
                <a:latin typeface="Arimo Bold"/>
                <a:ea typeface="Arimo Bold"/>
                <a:cs typeface="Arimo Bold"/>
                <a:sym typeface="Arimo Bold"/>
              </a:rPr>
              <a:t>Warren Buffett's Investment Strategy and Why Apple?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850237" y="5918895"/>
            <a:ext cx="9445526" cy="1446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b="true">
                <a:solidFill>
                  <a:srgbClr val="464646"/>
                </a:solidFill>
                <a:latin typeface="Inter Medium"/>
                <a:ea typeface="Inter Medium"/>
                <a:cs typeface="Inter Medium"/>
                <a:sym typeface="Inter Medium"/>
              </a:rPr>
              <a:t>Explore the investment principles and portfolio decisions of the legendary investor Warren Buffett, and dive into his rationale for Apple being a top holding in his portfolio.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2026203" y="3041353"/>
            <a:ext cx="10690097" cy="851074"/>
          </a:xfrm>
          <a:prstGeom prst="line">
            <a:avLst/>
          </a:prstGeom>
          <a:ln cap="rnd" w="171450">
            <a:solidFill>
              <a:srgbClr val="E4DFD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1435170" y="3041353"/>
            <a:ext cx="1848888" cy="1848888"/>
            <a:chOff x="0" y="0"/>
            <a:chExt cx="6350000" cy="6350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A651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6910430" y="3041353"/>
            <a:ext cx="1848888" cy="1848888"/>
            <a:chOff x="0" y="0"/>
            <a:chExt cx="6350000" cy="6350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A651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12713432" y="3041353"/>
            <a:ext cx="1848888" cy="1848888"/>
            <a:chOff x="0" y="0"/>
            <a:chExt cx="6350000" cy="63500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A651"/>
            </a:solidFill>
          </p:spPr>
        </p:sp>
      </p:grpSp>
      <p:sp>
        <p:nvSpPr>
          <p:cNvPr name="TextBox 9" id="9"/>
          <p:cNvSpPr txBox="true"/>
          <p:nvPr/>
        </p:nvSpPr>
        <p:spPr>
          <a:xfrm rot="0">
            <a:off x="1733969" y="3799628"/>
            <a:ext cx="1251290" cy="514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b="true" sz="4500">
                <a:solidFill>
                  <a:srgbClr val="FFFEFE"/>
                </a:solidFill>
                <a:latin typeface="Garet Ultra-Bold"/>
                <a:ea typeface="Garet Ultra-Bold"/>
                <a:cs typeface="Garet Ultra-Bold"/>
                <a:sym typeface="Garet Ultra-Bold"/>
              </a:rPr>
              <a:t>01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209229" y="3799628"/>
            <a:ext cx="1251290" cy="514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b="true" sz="4500">
                <a:solidFill>
                  <a:srgbClr val="FFFEFE"/>
                </a:solidFill>
                <a:latin typeface="Garet Ultra-Bold"/>
                <a:ea typeface="Garet Ultra-Bold"/>
                <a:cs typeface="Garet Ultra-Bold"/>
                <a:sym typeface="Garet Ultra-Bold"/>
              </a:rPr>
              <a:t>02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012231" y="3799628"/>
            <a:ext cx="1251290" cy="514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b="true" sz="4500">
                <a:solidFill>
                  <a:srgbClr val="FFFEFE"/>
                </a:solidFill>
                <a:latin typeface="Garet Ultra-Bold"/>
                <a:ea typeface="Garet Ultra-Bold"/>
                <a:cs typeface="Garet Ultra-Bold"/>
                <a:sym typeface="Garet Ultra-Bold"/>
              </a:rPr>
              <a:t>03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733969" y="5255231"/>
            <a:ext cx="4302890" cy="555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50"/>
              </a:lnSpc>
            </a:pPr>
            <a:r>
              <a:rPr lang="en-US" sz="3500" b="true">
                <a:solidFill>
                  <a:srgbClr val="100F0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Value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209229" y="5283856"/>
            <a:ext cx="5187793" cy="555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50"/>
              </a:lnSpc>
            </a:pPr>
            <a:r>
              <a:rPr lang="en-US" sz="3500" b="true">
                <a:solidFill>
                  <a:srgbClr val="100F0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Moat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397022" y="5283856"/>
            <a:ext cx="4581020" cy="555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50"/>
              </a:lnSpc>
            </a:pPr>
            <a:r>
              <a:rPr lang="en-US" sz="3500" b="true">
                <a:solidFill>
                  <a:srgbClr val="100F0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Management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400017" y="6335074"/>
            <a:ext cx="4860051" cy="24631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sz="2600">
                <a:solidFill>
                  <a:srgbClr val="100F0D"/>
                </a:solidFill>
                <a:latin typeface="Open Sans"/>
                <a:ea typeface="Open Sans"/>
                <a:cs typeface="Open Sans"/>
                <a:sym typeface="Open Sans"/>
              </a:rPr>
              <a:t>Buffett seeks undervalued companies with strong fundamentals and growth potential.</a:t>
            </a:r>
          </a:p>
          <a:p>
            <a:pPr algn="l">
              <a:lnSpc>
                <a:spcPts val="3900"/>
              </a:lnSpc>
            </a:pPr>
          </a:p>
        </p:txBody>
      </p:sp>
      <p:sp>
        <p:nvSpPr>
          <p:cNvPr name="TextBox 16" id="16"/>
          <p:cNvSpPr txBox="true"/>
          <p:nvPr/>
        </p:nvSpPr>
        <p:spPr>
          <a:xfrm rot="0">
            <a:off x="6875278" y="6335074"/>
            <a:ext cx="4860051" cy="24631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sz="2600">
                <a:solidFill>
                  <a:srgbClr val="100F0D"/>
                </a:solidFill>
                <a:latin typeface="Open Sans"/>
                <a:ea typeface="Open Sans"/>
                <a:cs typeface="Open Sans"/>
                <a:sym typeface="Open Sans"/>
              </a:rPr>
              <a:t>He looks for businesses with sustainable competitive advantages and barriers to entry.</a:t>
            </a:r>
          </a:p>
          <a:p>
            <a:pPr algn="l">
              <a:lnSpc>
                <a:spcPts val="3900"/>
              </a:lnSpc>
            </a:pPr>
          </a:p>
        </p:txBody>
      </p:sp>
      <p:sp>
        <p:nvSpPr>
          <p:cNvPr name="TextBox 17" id="17"/>
          <p:cNvSpPr txBox="true"/>
          <p:nvPr/>
        </p:nvSpPr>
        <p:spPr>
          <a:xfrm rot="0">
            <a:off x="12678280" y="6582724"/>
            <a:ext cx="4860051" cy="19678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sz="2600">
                <a:solidFill>
                  <a:srgbClr val="100F0D"/>
                </a:solidFill>
                <a:latin typeface="Open Sans"/>
                <a:ea typeface="Open Sans"/>
                <a:cs typeface="Open Sans"/>
                <a:sym typeface="Open Sans"/>
              </a:rPr>
              <a:t>Buffett invests in companies with proven, shareholder-friendly leadership teams.</a:t>
            </a:r>
          </a:p>
          <a:p>
            <a:pPr algn="l">
              <a:lnSpc>
                <a:spcPts val="3900"/>
              </a:lnSpc>
            </a:pPr>
          </a:p>
        </p:txBody>
      </p:sp>
      <p:sp>
        <p:nvSpPr>
          <p:cNvPr name="TextBox 18" id="18"/>
          <p:cNvSpPr txBox="true"/>
          <p:nvPr/>
        </p:nvSpPr>
        <p:spPr>
          <a:xfrm rot="0">
            <a:off x="1435170" y="922311"/>
            <a:ext cx="16491200" cy="11763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0"/>
              </a:lnSpc>
            </a:pPr>
            <a:r>
              <a:rPr lang="en-US" sz="7700" b="true">
                <a:solidFill>
                  <a:srgbClr val="100F0D"/>
                </a:solidFill>
                <a:latin typeface="Garet Ultra-Bold"/>
                <a:ea typeface="Garet Ultra-Bold"/>
                <a:cs typeface="Garet Ultra-Bold"/>
                <a:sym typeface="Garet Ultra-Bold"/>
              </a:rPr>
              <a:t>Buffett's Investing Principles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33" r="0" b="-9333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298262" y="1104703"/>
            <a:ext cx="16062595" cy="2522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83"/>
              </a:lnSpc>
            </a:pPr>
            <a:r>
              <a:rPr lang="en-US" sz="6583" b="true">
                <a:solidFill>
                  <a:srgbClr val="100F0D"/>
                </a:solidFill>
                <a:latin typeface="Garet Ultra-Bold"/>
                <a:ea typeface="Garet Ultra-Bold"/>
                <a:cs typeface="Garet Ultra-Bold"/>
                <a:sym typeface="Garet Ultra-Bold"/>
              </a:rPr>
              <a:t>Buffett's Portfolio Allocation</a:t>
            </a:r>
          </a:p>
          <a:p>
            <a:pPr algn="l">
              <a:lnSpc>
                <a:spcPts val="6583"/>
              </a:lnSpc>
            </a:pPr>
          </a:p>
          <a:p>
            <a:pPr algn="l">
              <a:lnSpc>
                <a:spcPts val="6583"/>
              </a:lnSpc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1399820" y="2299423"/>
            <a:ext cx="15859480" cy="600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99"/>
              </a:lnSpc>
            </a:pPr>
            <a:r>
              <a:rPr lang="en-US" sz="3999">
                <a:solidFill>
                  <a:srgbClr val="100F0D"/>
                </a:solidFill>
                <a:latin typeface="Open Sans"/>
                <a:ea typeface="Open Sans"/>
                <a:cs typeface="Open Sans"/>
                <a:sym typeface="Open Sans"/>
              </a:rPr>
              <a:t>Depending on your risk profile put your money in different funds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6210109" y="4597832"/>
            <a:ext cx="4581079" cy="3386458"/>
            <a:chOff x="0" y="0"/>
            <a:chExt cx="6108105" cy="451527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108065" cy="4515268"/>
            </a:xfrm>
            <a:custGeom>
              <a:avLst/>
              <a:gdLst/>
              <a:ahLst/>
              <a:cxnLst/>
              <a:rect r="r" b="b" t="t" l="l"/>
              <a:pathLst>
                <a:path h="4515268" w="6108065">
                  <a:moveTo>
                    <a:pt x="0" y="64055"/>
                  </a:moveTo>
                  <a:cubicBezTo>
                    <a:pt x="0" y="28724"/>
                    <a:pt x="25400" y="0"/>
                    <a:pt x="56642" y="0"/>
                  </a:cubicBezTo>
                  <a:lnTo>
                    <a:pt x="6051423" y="0"/>
                  </a:lnTo>
                  <a:cubicBezTo>
                    <a:pt x="6082792" y="0"/>
                    <a:pt x="6108065" y="28724"/>
                    <a:pt x="6108065" y="64055"/>
                  </a:cubicBezTo>
                  <a:lnTo>
                    <a:pt x="6108065" y="4451213"/>
                  </a:lnTo>
                  <a:cubicBezTo>
                    <a:pt x="6108065" y="4486687"/>
                    <a:pt x="6082665" y="4515268"/>
                    <a:pt x="6051423" y="4515268"/>
                  </a:cubicBezTo>
                  <a:lnTo>
                    <a:pt x="56642" y="4515268"/>
                  </a:lnTo>
                  <a:cubicBezTo>
                    <a:pt x="25273" y="4515268"/>
                    <a:pt x="0" y="4486544"/>
                    <a:pt x="0" y="4451213"/>
                  </a:cubicBezTo>
                  <a:close/>
                </a:path>
              </a:pathLst>
            </a:custGeom>
            <a:solidFill>
              <a:srgbClr val="F2EEEE"/>
            </a:solidFill>
          </p:spPr>
        </p:sp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1419197" y="3233682"/>
            <a:ext cx="5468836" cy="6695448"/>
          </a:xfrm>
          <a:prstGeom prst="rect">
            <a:avLst/>
          </a:prstGeom>
        </p:spPr>
      </p:pic>
      <p:sp>
        <p:nvSpPr>
          <p:cNvPr name="Freeform 8" id="8"/>
          <p:cNvSpPr/>
          <p:nvPr/>
        </p:nvSpPr>
        <p:spPr>
          <a:xfrm flipH="false" flipV="false" rot="0">
            <a:off x="1399820" y="3708336"/>
            <a:ext cx="5150230" cy="262194"/>
          </a:xfrm>
          <a:custGeom>
            <a:avLst/>
            <a:gdLst/>
            <a:ahLst/>
            <a:cxnLst/>
            <a:rect r="r" b="b" t="t" l="l"/>
            <a:pathLst>
              <a:path h="262194" w="5150230">
                <a:moveTo>
                  <a:pt x="0" y="0"/>
                </a:moveTo>
                <a:lnTo>
                  <a:pt x="5150231" y="0"/>
                </a:lnTo>
                <a:lnTo>
                  <a:pt x="5150231" y="262194"/>
                </a:lnTo>
                <a:lnTo>
                  <a:pt x="0" y="2621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298262" y="4597832"/>
            <a:ext cx="4581079" cy="3386458"/>
            <a:chOff x="0" y="0"/>
            <a:chExt cx="6108105" cy="451527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108065" cy="4515268"/>
            </a:xfrm>
            <a:custGeom>
              <a:avLst/>
              <a:gdLst/>
              <a:ahLst/>
              <a:cxnLst/>
              <a:rect r="r" b="b" t="t" l="l"/>
              <a:pathLst>
                <a:path h="4515268" w="6108065">
                  <a:moveTo>
                    <a:pt x="0" y="64055"/>
                  </a:moveTo>
                  <a:cubicBezTo>
                    <a:pt x="0" y="28724"/>
                    <a:pt x="25400" y="0"/>
                    <a:pt x="56642" y="0"/>
                  </a:cubicBezTo>
                  <a:lnTo>
                    <a:pt x="6051423" y="0"/>
                  </a:lnTo>
                  <a:cubicBezTo>
                    <a:pt x="6082792" y="0"/>
                    <a:pt x="6108065" y="28724"/>
                    <a:pt x="6108065" y="64055"/>
                  </a:cubicBezTo>
                  <a:lnTo>
                    <a:pt x="6108065" y="4451213"/>
                  </a:lnTo>
                  <a:cubicBezTo>
                    <a:pt x="6108065" y="4486687"/>
                    <a:pt x="6082665" y="4515268"/>
                    <a:pt x="6051423" y="4515268"/>
                  </a:cubicBezTo>
                  <a:lnTo>
                    <a:pt x="56642" y="4515268"/>
                  </a:lnTo>
                  <a:cubicBezTo>
                    <a:pt x="25273" y="4515268"/>
                    <a:pt x="0" y="4486544"/>
                    <a:pt x="0" y="4451213"/>
                  </a:cubicBezTo>
                  <a:close/>
                </a:path>
              </a:pathLst>
            </a:custGeom>
            <a:solidFill>
              <a:srgbClr val="F2EEEE"/>
            </a:solid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1629030" y="5586847"/>
            <a:ext cx="4581079" cy="13619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79"/>
              </a:lnSpc>
            </a:pPr>
            <a:r>
              <a:rPr lang="en-US" sz="2190">
                <a:solidFill>
                  <a:srgbClr val="100F0D"/>
                </a:solidFill>
                <a:latin typeface="Inter"/>
                <a:ea typeface="Inter"/>
                <a:cs typeface="Inter"/>
                <a:sym typeface="Inter"/>
              </a:rPr>
              <a:t>Buffett maintains a significant exposure to the stock market, seeking long-term growth.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629030" y="4883944"/>
            <a:ext cx="3544044" cy="481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464646"/>
                </a:solidFill>
                <a:latin typeface="Arimo Bold"/>
                <a:ea typeface="Arimo Bold"/>
                <a:cs typeface="Arimo Bold"/>
                <a:sym typeface="Arimo Bold"/>
              </a:rPr>
              <a:t>Equities (60-80%)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493626" y="5596372"/>
            <a:ext cx="4014044" cy="22051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1"/>
              </a:lnSpc>
            </a:pPr>
            <a:r>
              <a:rPr lang="en-US" sz="2187">
                <a:solidFill>
                  <a:srgbClr val="464646"/>
                </a:solidFill>
                <a:latin typeface="Inter"/>
                <a:ea typeface="Inter"/>
                <a:cs typeface="Inter"/>
                <a:sym typeface="Inter"/>
              </a:rPr>
              <a:t>He allocates a portion of his portfolio to lower-risk fixed income investments.</a:t>
            </a:r>
          </a:p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64646"/>
                </a:solidFill>
                <a:latin typeface="Inter"/>
                <a:ea typeface="Inter"/>
                <a:cs typeface="Inter"/>
                <a:sym typeface="Inter"/>
              </a:rPr>
              <a:t>ex: short-term government bonds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493626" y="4883944"/>
            <a:ext cx="4014044" cy="4492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464646"/>
                </a:solidFill>
                <a:latin typeface="Arimo Bold"/>
                <a:ea typeface="Arimo Bold"/>
                <a:cs typeface="Arimo Bold"/>
                <a:sym typeface="Arimo Bold"/>
              </a:rPr>
              <a:t>Fixed Income (10%)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33" r="0" b="-9333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781804" y="834414"/>
            <a:ext cx="10821808" cy="8699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00"/>
              </a:lnSpc>
            </a:pPr>
            <a:r>
              <a:rPr lang="en-US" sz="6500" b="true">
                <a:solidFill>
                  <a:srgbClr val="100F0D"/>
                </a:solidFill>
                <a:latin typeface="Garet Ultra-Bold"/>
                <a:ea typeface="Garet Ultra-Bold"/>
                <a:cs typeface="Garet Ultra-Bold"/>
                <a:sym typeface="Garet Ultra-Bold"/>
              </a:rPr>
              <a:t>Buffett's Holding Period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8741239" y="1704367"/>
            <a:ext cx="7872825" cy="438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80"/>
              </a:lnSpc>
            </a:pPr>
            <a:r>
              <a:rPr lang="en-US" sz="2900">
                <a:solidFill>
                  <a:srgbClr val="100F0D"/>
                </a:solidFill>
                <a:latin typeface="Open Sans"/>
                <a:ea typeface="Open Sans"/>
                <a:cs typeface="Open Sans"/>
                <a:sym typeface="Open Sans"/>
              </a:rPr>
              <a:t>Investing regularly pays off in the long term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741738" y="1407515"/>
            <a:ext cx="7657787" cy="7896978"/>
          </a:xfrm>
          <a:prstGeom prst="rect">
            <a:avLst/>
          </a:prstGeom>
        </p:spPr>
      </p:pic>
      <p:sp>
        <p:nvSpPr>
          <p:cNvPr name="AutoShape 6" id="6"/>
          <p:cNvSpPr/>
          <p:nvPr/>
        </p:nvSpPr>
        <p:spPr>
          <a:xfrm>
            <a:off x="8693614" y="3636877"/>
            <a:ext cx="0" cy="4248531"/>
          </a:xfrm>
          <a:prstGeom prst="line">
            <a:avLst/>
          </a:prstGeom>
          <a:ln cap="rnd" w="95250">
            <a:solidFill>
              <a:srgbClr val="00A651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7" id="7"/>
          <p:cNvGrpSpPr/>
          <p:nvPr/>
        </p:nvGrpSpPr>
        <p:grpSpPr>
          <a:xfrm rot="0">
            <a:off x="8502794" y="2698740"/>
            <a:ext cx="9339262" cy="6828979"/>
            <a:chOff x="0" y="0"/>
            <a:chExt cx="12452350" cy="9105305"/>
          </a:xfrm>
        </p:grpSpPr>
        <p:grpSp>
          <p:nvGrpSpPr>
            <p:cNvPr name="Group 8" id="8"/>
            <p:cNvGrpSpPr/>
            <p:nvPr/>
          </p:nvGrpSpPr>
          <p:grpSpPr>
            <a:xfrm rot="0">
              <a:off x="399852" y="0"/>
              <a:ext cx="50800" cy="9105305"/>
              <a:chOff x="0" y="0"/>
              <a:chExt cx="50800" cy="9105305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50800" cy="9105265"/>
              </a:xfrm>
              <a:custGeom>
                <a:avLst/>
                <a:gdLst/>
                <a:ahLst/>
                <a:cxnLst/>
                <a:rect r="r" b="b" t="t" l="l"/>
                <a:pathLst>
                  <a:path h="9105265" w="50800">
                    <a:moveTo>
                      <a:pt x="0" y="25400"/>
                    </a:moveTo>
                    <a:cubicBezTo>
                      <a:pt x="0" y="11430"/>
                      <a:pt x="11430" y="0"/>
                      <a:pt x="25400" y="0"/>
                    </a:cubicBezTo>
                    <a:cubicBezTo>
                      <a:pt x="39370" y="0"/>
                      <a:pt x="50800" y="11430"/>
                      <a:pt x="50800" y="25400"/>
                    </a:cubicBezTo>
                    <a:lnTo>
                      <a:pt x="50800" y="9079865"/>
                    </a:lnTo>
                    <a:cubicBezTo>
                      <a:pt x="50800" y="9093835"/>
                      <a:pt x="39370" y="9105265"/>
                      <a:pt x="25400" y="9105265"/>
                    </a:cubicBezTo>
                    <a:cubicBezTo>
                      <a:pt x="11430" y="9105265"/>
                      <a:pt x="0" y="9093835"/>
                      <a:pt x="0" y="9079865"/>
                    </a:cubicBezTo>
                    <a:close/>
                  </a:path>
                </a:pathLst>
              </a:custGeom>
              <a:solidFill>
                <a:srgbClr val="D8D4D4"/>
              </a:solidFill>
            </p:spPr>
          </p:sp>
        </p:grpSp>
        <p:grpSp>
          <p:nvGrpSpPr>
            <p:cNvPr name="Group 10" id="10"/>
            <p:cNvGrpSpPr/>
            <p:nvPr/>
          </p:nvGrpSpPr>
          <p:grpSpPr>
            <a:xfrm rot="0">
              <a:off x="799703" y="825103"/>
              <a:ext cx="1322983" cy="50800"/>
              <a:chOff x="0" y="0"/>
              <a:chExt cx="1322983" cy="50800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1322959" cy="50800"/>
              </a:xfrm>
              <a:custGeom>
                <a:avLst/>
                <a:gdLst/>
                <a:ahLst/>
                <a:cxnLst/>
                <a:rect r="r" b="b" t="t" l="l"/>
                <a:pathLst>
                  <a:path h="50800" w="1322959">
                    <a:moveTo>
                      <a:pt x="0" y="25400"/>
                    </a:moveTo>
                    <a:cubicBezTo>
                      <a:pt x="0" y="11430"/>
                      <a:pt x="11430" y="0"/>
                      <a:pt x="25400" y="0"/>
                    </a:cubicBezTo>
                    <a:lnTo>
                      <a:pt x="1297559" y="0"/>
                    </a:lnTo>
                    <a:cubicBezTo>
                      <a:pt x="1311529" y="0"/>
                      <a:pt x="1322959" y="11430"/>
                      <a:pt x="1322959" y="25400"/>
                    </a:cubicBezTo>
                    <a:cubicBezTo>
                      <a:pt x="1322959" y="39370"/>
                      <a:pt x="1311529" y="50800"/>
                      <a:pt x="1297559" y="50800"/>
                    </a:cubicBezTo>
                    <a:lnTo>
                      <a:pt x="25400" y="50800"/>
                    </a:lnTo>
                    <a:cubicBezTo>
                      <a:pt x="11430" y="50800"/>
                      <a:pt x="0" y="39370"/>
                      <a:pt x="0" y="25400"/>
                    </a:cubicBezTo>
                    <a:close/>
                  </a:path>
                </a:pathLst>
              </a:custGeom>
              <a:solidFill>
                <a:srgbClr val="D8D4D4"/>
              </a:solidFill>
            </p:spPr>
          </p:sp>
        </p:grpSp>
        <p:grpSp>
          <p:nvGrpSpPr>
            <p:cNvPr name="Group 12" id="12"/>
            <p:cNvGrpSpPr/>
            <p:nvPr/>
          </p:nvGrpSpPr>
          <p:grpSpPr>
            <a:xfrm rot="0">
              <a:off x="0" y="425252"/>
              <a:ext cx="850503" cy="850503"/>
              <a:chOff x="0" y="0"/>
              <a:chExt cx="850503" cy="850503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850392" cy="850519"/>
              </a:xfrm>
              <a:custGeom>
                <a:avLst/>
                <a:gdLst/>
                <a:ahLst/>
                <a:cxnLst/>
                <a:rect r="r" b="b" t="t" l="l"/>
                <a:pathLst>
                  <a:path h="850519" w="850392">
                    <a:moveTo>
                      <a:pt x="0" y="56642"/>
                    </a:moveTo>
                    <a:cubicBezTo>
                      <a:pt x="0" y="25400"/>
                      <a:pt x="25400" y="0"/>
                      <a:pt x="56642" y="0"/>
                    </a:cubicBezTo>
                    <a:lnTo>
                      <a:pt x="793750" y="0"/>
                    </a:lnTo>
                    <a:cubicBezTo>
                      <a:pt x="825119" y="0"/>
                      <a:pt x="850392" y="25400"/>
                      <a:pt x="850392" y="56642"/>
                    </a:cubicBezTo>
                    <a:lnTo>
                      <a:pt x="850392" y="793750"/>
                    </a:lnTo>
                    <a:cubicBezTo>
                      <a:pt x="850392" y="825119"/>
                      <a:pt x="824992" y="850392"/>
                      <a:pt x="793750" y="850392"/>
                    </a:cubicBezTo>
                    <a:lnTo>
                      <a:pt x="56642" y="850392"/>
                    </a:lnTo>
                    <a:cubicBezTo>
                      <a:pt x="25400" y="850519"/>
                      <a:pt x="0" y="825119"/>
                      <a:pt x="0" y="793750"/>
                    </a:cubicBezTo>
                    <a:close/>
                  </a:path>
                </a:pathLst>
              </a:custGeom>
              <a:solidFill>
                <a:srgbClr val="F2EEEE"/>
              </a:solidFill>
            </p:spPr>
          </p:sp>
        </p:grpSp>
        <p:sp>
          <p:nvSpPr>
            <p:cNvPr name="TextBox 14" id="14"/>
            <p:cNvSpPr txBox="true"/>
            <p:nvPr/>
          </p:nvSpPr>
          <p:spPr>
            <a:xfrm rot="0">
              <a:off x="326430" y="605037"/>
              <a:ext cx="197445" cy="5290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12"/>
                </a:lnSpc>
              </a:pPr>
              <a:r>
                <a:rPr lang="en-US" sz="3312" b="true">
                  <a:solidFill>
                    <a:srgbClr val="464646"/>
                  </a:solidFill>
                  <a:latin typeface="Arimo Bold"/>
                  <a:ea typeface="Arimo Bold"/>
                  <a:cs typeface="Arimo Bold"/>
                  <a:sym typeface="Arimo Bold"/>
                </a:rPr>
                <a:t>1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2504480" y="339923"/>
              <a:ext cx="4725392" cy="6286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437"/>
                </a:lnSpc>
              </a:pPr>
              <a:r>
                <a:rPr lang="en-US" sz="2750" b="true">
                  <a:solidFill>
                    <a:srgbClr val="464646"/>
                  </a:solidFill>
                  <a:latin typeface="Arimo Bold"/>
                  <a:ea typeface="Arimo Bold"/>
                  <a:cs typeface="Arimo Bold"/>
                  <a:sym typeface="Arimo Bold"/>
                </a:rPr>
                <a:t>Average 10+ Years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2504480" y="1109663"/>
              <a:ext cx="9947870" cy="12954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562"/>
                </a:lnSpc>
              </a:pPr>
              <a:r>
                <a:rPr lang="en-US" sz="2187" b="true">
                  <a:solidFill>
                    <a:srgbClr val="464646"/>
                  </a:solidFill>
                  <a:latin typeface="Inter Medium"/>
                  <a:ea typeface="Inter Medium"/>
                  <a:cs typeface="Inter Medium"/>
                  <a:sym typeface="Inter Medium"/>
                </a:rPr>
                <a:t>Buffett is known for his patient, long-term approach to investing.</a:t>
              </a:r>
            </a:p>
          </p:txBody>
        </p:sp>
        <p:grpSp>
          <p:nvGrpSpPr>
            <p:cNvPr name="Group 17" id="17"/>
            <p:cNvGrpSpPr/>
            <p:nvPr/>
          </p:nvGrpSpPr>
          <p:grpSpPr>
            <a:xfrm rot="0">
              <a:off x="799703" y="3986213"/>
              <a:ext cx="1322983" cy="50800"/>
              <a:chOff x="0" y="0"/>
              <a:chExt cx="1322983" cy="50800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1322959" cy="50800"/>
              </a:xfrm>
              <a:custGeom>
                <a:avLst/>
                <a:gdLst/>
                <a:ahLst/>
                <a:cxnLst/>
                <a:rect r="r" b="b" t="t" l="l"/>
                <a:pathLst>
                  <a:path h="50800" w="1322959">
                    <a:moveTo>
                      <a:pt x="0" y="25400"/>
                    </a:moveTo>
                    <a:cubicBezTo>
                      <a:pt x="0" y="11430"/>
                      <a:pt x="11430" y="0"/>
                      <a:pt x="25400" y="0"/>
                    </a:cubicBezTo>
                    <a:lnTo>
                      <a:pt x="1297559" y="0"/>
                    </a:lnTo>
                    <a:cubicBezTo>
                      <a:pt x="1311529" y="0"/>
                      <a:pt x="1322959" y="11430"/>
                      <a:pt x="1322959" y="25400"/>
                    </a:cubicBezTo>
                    <a:cubicBezTo>
                      <a:pt x="1322959" y="39370"/>
                      <a:pt x="1311529" y="50800"/>
                      <a:pt x="1297559" y="50800"/>
                    </a:cubicBezTo>
                    <a:lnTo>
                      <a:pt x="25400" y="50800"/>
                    </a:lnTo>
                    <a:cubicBezTo>
                      <a:pt x="11430" y="50800"/>
                      <a:pt x="0" y="39370"/>
                      <a:pt x="0" y="25400"/>
                    </a:cubicBezTo>
                    <a:close/>
                  </a:path>
                </a:pathLst>
              </a:custGeom>
              <a:solidFill>
                <a:srgbClr val="D8D4D4"/>
              </a:solidFill>
            </p:spPr>
          </p:sp>
        </p:grpSp>
        <p:grpSp>
          <p:nvGrpSpPr>
            <p:cNvPr name="Group 19" id="19"/>
            <p:cNvGrpSpPr/>
            <p:nvPr/>
          </p:nvGrpSpPr>
          <p:grpSpPr>
            <a:xfrm rot="0">
              <a:off x="0" y="3586362"/>
              <a:ext cx="850503" cy="850503"/>
              <a:chOff x="0" y="0"/>
              <a:chExt cx="850503" cy="850503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850392" cy="850519"/>
              </a:xfrm>
              <a:custGeom>
                <a:avLst/>
                <a:gdLst/>
                <a:ahLst/>
                <a:cxnLst/>
                <a:rect r="r" b="b" t="t" l="l"/>
                <a:pathLst>
                  <a:path h="850519" w="850392">
                    <a:moveTo>
                      <a:pt x="0" y="56642"/>
                    </a:moveTo>
                    <a:cubicBezTo>
                      <a:pt x="0" y="25400"/>
                      <a:pt x="25400" y="0"/>
                      <a:pt x="56642" y="0"/>
                    </a:cubicBezTo>
                    <a:lnTo>
                      <a:pt x="793750" y="0"/>
                    </a:lnTo>
                    <a:cubicBezTo>
                      <a:pt x="825119" y="0"/>
                      <a:pt x="850392" y="25400"/>
                      <a:pt x="850392" y="56642"/>
                    </a:cubicBezTo>
                    <a:lnTo>
                      <a:pt x="850392" y="793750"/>
                    </a:lnTo>
                    <a:cubicBezTo>
                      <a:pt x="850392" y="825119"/>
                      <a:pt x="824992" y="850392"/>
                      <a:pt x="793750" y="850392"/>
                    </a:cubicBezTo>
                    <a:lnTo>
                      <a:pt x="56642" y="850392"/>
                    </a:lnTo>
                    <a:cubicBezTo>
                      <a:pt x="25400" y="850519"/>
                      <a:pt x="0" y="825119"/>
                      <a:pt x="0" y="793750"/>
                    </a:cubicBezTo>
                    <a:close/>
                  </a:path>
                </a:pathLst>
              </a:custGeom>
              <a:solidFill>
                <a:srgbClr val="F2EEEE"/>
              </a:solidFill>
            </p:spPr>
          </p:sp>
        </p:grpSp>
        <p:sp>
          <p:nvSpPr>
            <p:cNvPr name="TextBox 21" id="21"/>
            <p:cNvSpPr txBox="true"/>
            <p:nvPr/>
          </p:nvSpPr>
          <p:spPr>
            <a:xfrm rot="0">
              <a:off x="261542" y="3766147"/>
              <a:ext cx="327223" cy="5290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12"/>
                </a:lnSpc>
              </a:pPr>
              <a:r>
                <a:rPr lang="en-US" sz="3312" b="true">
                  <a:solidFill>
                    <a:srgbClr val="464646"/>
                  </a:solidFill>
                  <a:latin typeface="Arimo Bold"/>
                  <a:ea typeface="Arimo Bold"/>
                  <a:cs typeface="Arimo Bold"/>
                  <a:sym typeface="Arimo Bold"/>
                </a:rPr>
                <a:t>2</a:t>
              </a: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2504480" y="3501033"/>
              <a:ext cx="4725392" cy="6286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437"/>
                </a:lnSpc>
              </a:pPr>
              <a:r>
                <a:rPr lang="en-US" sz="2750" b="true">
                  <a:solidFill>
                    <a:srgbClr val="464646"/>
                  </a:solidFill>
                  <a:latin typeface="Arimo Bold"/>
                  <a:ea typeface="Arimo Bold"/>
                  <a:cs typeface="Arimo Bold"/>
                  <a:sym typeface="Arimo Bold"/>
                </a:rPr>
                <a:t>Patience is Key</a:t>
              </a:r>
            </a:p>
          </p:txBody>
        </p:sp>
        <p:sp>
          <p:nvSpPr>
            <p:cNvPr name="TextBox 23" id="23"/>
            <p:cNvSpPr txBox="true"/>
            <p:nvPr/>
          </p:nvSpPr>
          <p:spPr>
            <a:xfrm rot="0">
              <a:off x="2504480" y="4270772"/>
              <a:ext cx="9947870" cy="12954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562"/>
                </a:lnSpc>
              </a:pPr>
              <a:r>
                <a:rPr lang="en-US" sz="2187" b="true">
                  <a:solidFill>
                    <a:srgbClr val="464646"/>
                  </a:solidFill>
                  <a:latin typeface="Inter Medium"/>
                  <a:ea typeface="Inter Medium"/>
                  <a:cs typeface="Inter Medium"/>
                  <a:sym typeface="Inter Medium"/>
                </a:rPr>
                <a:t>He believes that time in the market is more important than timing the market.</a:t>
              </a:r>
            </a:p>
          </p:txBody>
        </p:sp>
        <p:grpSp>
          <p:nvGrpSpPr>
            <p:cNvPr name="Group 24" id="24"/>
            <p:cNvGrpSpPr/>
            <p:nvPr/>
          </p:nvGrpSpPr>
          <p:grpSpPr>
            <a:xfrm rot="0">
              <a:off x="799703" y="7147323"/>
              <a:ext cx="1322983" cy="50800"/>
              <a:chOff x="0" y="0"/>
              <a:chExt cx="1322983" cy="50800"/>
            </a:xfrm>
          </p:grpSpPr>
          <p:sp>
            <p:nvSpPr>
              <p:cNvPr name="Freeform 25" id="25"/>
              <p:cNvSpPr/>
              <p:nvPr/>
            </p:nvSpPr>
            <p:spPr>
              <a:xfrm flipH="false" flipV="false" rot="0">
                <a:off x="0" y="0"/>
                <a:ext cx="1322959" cy="50800"/>
              </a:xfrm>
              <a:custGeom>
                <a:avLst/>
                <a:gdLst/>
                <a:ahLst/>
                <a:cxnLst/>
                <a:rect r="r" b="b" t="t" l="l"/>
                <a:pathLst>
                  <a:path h="50800" w="1322959">
                    <a:moveTo>
                      <a:pt x="0" y="25400"/>
                    </a:moveTo>
                    <a:cubicBezTo>
                      <a:pt x="0" y="11430"/>
                      <a:pt x="11430" y="0"/>
                      <a:pt x="25400" y="0"/>
                    </a:cubicBezTo>
                    <a:lnTo>
                      <a:pt x="1297559" y="0"/>
                    </a:lnTo>
                    <a:cubicBezTo>
                      <a:pt x="1311529" y="0"/>
                      <a:pt x="1322959" y="11430"/>
                      <a:pt x="1322959" y="25400"/>
                    </a:cubicBezTo>
                    <a:cubicBezTo>
                      <a:pt x="1322959" y="39370"/>
                      <a:pt x="1311529" y="50800"/>
                      <a:pt x="1297559" y="50800"/>
                    </a:cubicBezTo>
                    <a:lnTo>
                      <a:pt x="25400" y="50800"/>
                    </a:lnTo>
                    <a:cubicBezTo>
                      <a:pt x="11430" y="50800"/>
                      <a:pt x="0" y="39370"/>
                      <a:pt x="0" y="25400"/>
                    </a:cubicBezTo>
                    <a:close/>
                  </a:path>
                </a:pathLst>
              </a:custGeom>
              <a:solidFill>
                <a:srgbClr val="D8D4D4"/>
              </a:solidFill>
            </p:spPr>
          </p:sp>
        </p:grpSp>
        <p:grpSp>
          <p:nvGrpSpPr>
            <p:cNvPr name="Group 26" id="26"/>
            <p:cNvGrpSpPr/>
            <p:nvPr/>
          </p:nvGrpSpPr>
          <p:grpSpPr>
            <a:xfrm rot="0">
              <a:off x="0" y="6747472"/>
              <a:ext cx="850503" cy="850503"/>
              <a:chOff x="0" y="0"/>
              <a:chExt cx="850503" cy="850503"/>
            </a:xfrm>
          </p:grpSpPr>
          <p:sp>
            <p:nvSpPr>
              <p:cNvPr name="Freeform 27" id="27"/>
              <p:cNvSpPr/>
              <p:nvPr/>
            </p:nvSpPr>
            <p:spPr>
              <a:xfrm flipH="false" flipV="false" rot="0">
                <a:off x="0" y="0"/>
                <a:ext cx="850392" cy="850519"/>
              </a:xfrm>
              <a:custGeom>
                <a:avLst/>
                <a:gdLst/>
                <a:ahLst/>
                <a:cxnLst/>
                <a:rect r="r" b="b" t="t" l="l"/>
                <a:pathLst>
                  <a:path h="850519" w="850392">
                    <a:moveTo>
                      <a:pt x="0" y="56642"/>
                    </a:moveTo>
                    <a:cubicBezTo>
                      <a:pt x="0" y="25400"/>
                      <a:pt x="25400" y="0"/>
                      <a:pt x="56642" y="0"/>
                    </a:cubicBezTo>
                    <a:lnTo>
                      <a:pt x="793750" y="0"/>
                    </a:lnTo>
                    <a:cubicBezTo>
                      <a:pt x="825119" y="0"/>
                      <a:pt x="850392" y="25400"/>
                      <a:pt x="850392" y="56642"/>
                    </a:cubicBezTo>
                    <a:lnTo>
                      <a:pt x="850392" y="793750"/>
                    </a:lnTo>
                    <a:cubicBezTo>
                      <a:pt x="850392" y="825119"/>
                      <a:pt x="824992" y="850392"/>
                      <a:pt x="793750" y="850392"/>
                    </a:cubicBezTo>
                    <a:lnTo>
                      <a:pt x="56642" y="850392"/>
                    </a:lnTo>
                    <a:cubicBezTo>
                      <a:pt x="25400" y="850519"/>
                      <a:pt x="0" y="825119"/>
                      <a:pt x="0" y="793750"/>
                    </a:cubicBezTo>
                    <a:close/>
                  </a:path>
                </a:pathLst>
              </a:custGeom>
              <a:solidFill>
                <a:srgbClr val="F2EEEE"/>
              </a:solidFill>
            </p:spPr>
          </p:sp>
        </p:grpSp>
        <p:sp>
          <p:nvSpPr>
            <p:cNvPr name="TextBox 28" id="28"/>
            <p:cNvSpPr txBox="true"/>
            <p:nvPr/>
          </p:nvSpPr>
          <p:spPr>
            <a:xfrm rot="0">
              <a:off x="255390" y="6927255"/>
              <a:ext cx="339725" cy="5290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12"/>
                </a:lnSpc>
              </a:pPr>
              <a:r>
                <a:rPr lang="en-US" sz="3312" b="true">
                  <a:solidFill>
                    <a:srgbClr val="464646"/>
                  </a:solidFill>
                  <a:latin typeface="Arimo Bold"/>
                  <a:ea typeface="Arimo Bold"/>
                  <a:cs typeface="Arimo Bold"/>
                  <a:sym typeface="Arimo Bold"/>
                </a:rPr>
                <a:t>3</a:t>
              </a:r>
            </a:p>
          </p:txBody>
        </p:sp>
        <p:sp>
          <p:nvSpPr>
            <p:cNvPr name="TextBox 29" id="29"/>
            <p:cNvSpPr txBox="true"/>
            <p:nvPr/>
          </p:nvSpPr>
          <p:spPr>
            <a:xfrm rot="0">
              <a:off x="2504480" y="6662143"/>
              <a:ext cx="4923235" cy="6286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437"/>
                </a:lnSpc>
              </a:pPr>
              <a:r>
                <a:rPr lang="en-US" sz="2750" b="true">
                  <a:solidFill>
                    <a:srgbClr val="464646"/>
                  </a:solidFill>
                  <a:latin typeface="Arimo Bold"/>
                  <a:ea typeface="Arimo Bold"/>
                  <a:cs typeface="Arimo Bold"/>
                  <a:sym typeface="Arimo Bold"/>
                </a:rPr>
                <a:t>Compounded Growth</a:t>
              </a:r>
            </a:p>
          </p:txBody>
        </p:sp>
        <p:sp>
          <p:nvSpPr>
            <p:cNvPr name="TextBox 30" id="30"/>
            <p:cNvSpPr txBox="true"/>
            <p:nvPr/>
          </p:nvSpPr>
          <p:spPr>
            <a:xfrm rot="0">
              <a:off x="2504480" y="7431882"/>
              <a:ext cx="9947870" cy="12954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562"/>
                </a:lnSpc>
              </a:pPr>
              <a:r>
                <a:rPr lang="en-US" sz="2187" b="true">
                  <a:solidFill>
                    <a:srgbClr val="464646"/>
                  </a:solidFill>
                  <a:latin typeface="Inter Medium"/>
                  <a:ea typeface="Inter Medium"/>
                  <a:cs typeface="Inter Medium"/>
                  <a:sym typeface="Inter Medium"/>
                </a:rPr>
                <a:t>Buffett's long-term focus allows for the power of compounding to work in his favor.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33" r="0" b="-9333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399820" y="1143000"/>
            <a:ext cx="15466190" cy="8699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00"/>
              </a:lnSpc>
            </a:pPr>
            <a:r>
              <a:rPr lang="en-US" sz="6500" b="true">
                <a:solidFill>
                  <a:srgbClr val="100F0D"/>
                </a:solidFill>
                <a:latin typeface="Garet Ultra-Bold"/>
                <a:ea typeface="Garet Ultra-Bold"/>
                <a:cs typeface="Garet Ultra-Bold"/>
                <a:sym typeface="Garet Ultra-Bold"/>
              </a:rPr>
              <a:t>Buffett's Top Holdings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399820" y="2299423"/>
            <a:ext cx="15466190" cy="600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99"/>
              </a:lnSpc>
            </a:pPr>
            <a:r>
              <a:rPr lang="en-US" sz="3999">
                <a:solidFill>
                  <a:srgbClr val="100F0D"/>
                </a:solidFill>
                <a:latin typeface="Open Sans"/>
                <a:ea typeface="Open Sans"/>
                <a:cs typeface="Open Sans"/>
                <a:sym typeface="Open Sans"/>
              </a:rPr>
              <a:t>Are you a conservative, moderate or aggressive investor?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400017" y="5851662"/>
            <a:ext cx="4302890" cy="4705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30"/>
              </a:lnSpc>
            </a:pPr>
            <a:r>
              <a:rPr lang="en-US" sz="3300" b="true">
                <a:solidFill>
                  <a:srgbClr val="100F0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Coca-Cola (9%)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457182" y="5852137"/>
            <a:ext cx="5023922" cy="4705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30"/>
              </a:lnSpc>
            </a:pPr>
            <a:r>
              <a:rPr lang="en-US" sz="3300" b="true">
                <a:solidFill>
                  <a:srgbClr val="100F0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Bank of America (12%)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235378" y="5851662"/>
            <a:ext cx="4302890" cy="4705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30"/>
              </a:lnSpc>
            </a:pPr>
            <a:r>
              <a:rPr lang="en-US" sz="3300" b="true">
                <a:solidFill>
                  <a:srgbClr val="100F0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Apple (44%)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399820" y="6860992"/>
            <a:ext cx="5023922" cy="14725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sz="2600">
                <a:solidFill>
                  <a:srgbClr val="100F0D"/>
                </a:solidFill>
                <a:latin typeface="Open Sans"/>
                <a:ea typeface="Open Sans"/>
                <a:cs typeface="Open Sans"/>
                <a:sym typeface="Open Sans"/>
              </a:rPr>
              <a:t>A long-standing Buffett holding, showcasing his preference for iconic consumer brands.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632039" y="6860992"/>
            <a:ext cx="5023922" cy="14725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sz="2600">
                <a:solidFill>
                  <a:srgbClr val="100F0D"/>
                </a:solidFill>
                <a:latin typeface="Open Sans"/>
                <a:ea typeface="Open Sans"/>
                <a:cs typeface="Open Sans"/>
                <a:sym typeface="Open Sans"/>
              </a:rPr>
              <a:t>A major banking investment, demonstrating Buffett's belief in the financial sector.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235378" y="6860992"/>
            <a:ext cx="5023922" cy="19678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sz="2600">
                <a:solidFill>
                  <a:srgbClr val="100F0D"/>
                </a:solidFill>
                <a:latin typeface="Open Sans"/>
                <a:ea typeface="Open Sans"/>
                <a:cs typeface="Open Sans"/>
                <a:sym typeface="Open Sans"/>
              </a:rPr>
              <a:t>Buffett's largest holding, reflecting his confidence in the tech giant's long-term prospects.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399820" y="4445479"/>
            <a:ext cx="1146858" cy="986298"/>
          </a:xfrm>
          <a:custGeom>
            <a:avLst/>
            <a:gdLst/>
            <a:ahLst/>
            <a:cxnLst/>
            <a:rect r="r" b="b" t="t" l="l"/>
            <a:pathLst>
              <a:path h="986298" w="1146858">
                <a:moveTo>
                  <a:pt x="0" y="0"/>
                </a:moveTo>
                <a:lnTo>
                  <a:pt x="1146858" y="0"/>
                </a:lnTo>
                <a:lnTo>
                  <a:pt x="1146858" y="986298"/>
                </a:lnTo>
                <a:lnTo>
                  <a:pt x="0" y="9862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2235378" y="4484551"/>
            <a:ext cx="1883254" cy="962617"/>
          </a:xfrm>
          <a:custGeom>
            <a:avLst/>
            <a:gdLst/>
            <a:ahLst/>
            <a:cxnLst/>
            <a:rect r="r" b="b" t="t" l="l"/>
            <a:pathLst>
              <a:path h="962617" w="1883254">
                <a:moveTo>
                  <a:pt x="0" y="0"/>
                </a:moveTo>
                <a:lnTo>
                  <a:pt x="1883254" y="0"/>
                </a:lnTo>
                <a:lnTo>
                  <a:pt x="1883254" y="962616"/>
                </a:lnTo>
                <a:lnTo>
                  <a:pt x="0" y="96261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6775778" y="4035323"/>
            <a:ext cx="1234703" cy="1411845"/>
          </a:xfrm>
          <a:custGeom>
            <a:avLst/>
            <a:gdLst/>
            <a:ahLst/>
            <a:cxnLst/>
            <a:rect r="r" b="b" t="t" l="l"/>
            <a:pathLst>
              <a:path h="1411845" w="1234703">
                <a:moveTo>
                  <a:pt x="0" y="0"/>
                </a:moveTo>
                <a:lnTo>
                  <a:pt x="1234703" y="0"/>
                </a:lnTo>
                <a:lnTo>
                  <a:pt x="1234703" y="1411844"/>
                </a:lnTo>
                <a:lnTo>
                  <a:pt x="0" y="141184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33" r="0" b="-9333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42567" y="1663904"/>
            <a:ext cx="13989688" cy="1000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800"/>
              </a:lnSpc>
            </a:pPr>
            <a:r>
              <a:rPr lang="en-US" sz="6500" b="true">
                <a:solidFill>
                  <a:srgbClr val="100F0D"/>
                </a:solidFill>
                <a:latin typeface="Garet Ultra-Bold"/>
                <a:ea typeface="Garet Ultra-Bold"/>
                <a:cs typeface="Garet Ultra-Bold"/>
                <a:sym typeface="Garet Ultra-Bold"/>
              </a:rPr>
              <a:t>Apple's Financials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-630956" y="6096145"/>
            <a:ext cx="4718262" cy="3464365"/>
          </a:xfrm>
          <a:custGeom>
            <a:avLst/>
            <a:gdLst/>
            <a:ahLst/>
            <a:cxnLst/>
            <a:rect r="r" b="b" t="t" l="l"/>
            <a:pathLst>
              <a:path h="3464365" w="4718262">
                <a:moveTo>
                  <a:pt x="0" y="0"/>
                </a:moveTo>
                <a:lnTo>
                  <a:pt x="4718262" y="0"/>
                </a:lnTo>
                <a:lnTo>
                  <a:pt x="4718262" y="3464364"/>
                </a:lnTo>
                <a:lnTo>
                  <a:pt x="0" y="346436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 descr="preencoded.png"/>
          <p:cNvSpPr/>
          <p:nvPr/>
        </p:nvSpPr>
        <p:spPr>
          <a:xfrm flipH="false" flipV="false" rot="0">
            <a:off x="16049019" y="9686925"/>
            <a:ext cx="2153256" cy="514350"/>
          </a:xfrm>
          <a:custGeom>
            <a:avLst/>
            <a:gdLst/>
            <a:ahLst/>
            <a:cxnLst/>
            <a:rect r="r" b="b" t="t" l="l"/>
            <a:pathLst>
              <a:path h="514350" w="2153256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 descr="preencoded.png"/>
          <p:cNvSpPr/>
          <p:nvPr/>
        </p:nvSpPr>
        <p:spPr>
          <a:xfrm flipH="false" flipV="false" rot="0">
            <a:off x="1143000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542567" y="3101573"/>
            <a:ext cx="9445675" cy="2994571"/>
            <a:chOff x="0" y="0"/>
            <a:chExt cx="12594233" cy="3992762"/>
          </a:xfrm>
        </p:grpSpPr>
        <p:grpSp>
          <p:nvGrpSpPr>
            <p:cNvPr name="Group 8" id="8"/>
            <p:cNvGrpSpPr/>
            <p:nvPr/>
          </p:nvGrpSpPr>
          <p:grpSpPr>
            <a:xfrm rot="0">
              <a:off x="0" y="0"/>
              <a:ext cx="6108105" cy="3992762"/>
              <a:chOff x="0" y="0"/>
              <a:chExt cx="6108105" cy="3992762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6108065" cy="3992753"/>
              </a:xfrm>
              <a:custGeom>
                <a:avLst/>
                <a:gdLst/>
                <a:ahLst/>
                <a:cxnLst/>
                <a:rect r="r" b="b" t="t" l="l"/>
                <a:pathLst>
                  <a:path h="3992753" w="6108065">
                    <a:moveTo>
                      <a:pt x="0" y="56642"/>
                    </a:moveTo>
                    <a:cubicBezTo>
                      <a:pt x="0" y="25400"/>
                      <a:pt x="25400" y="0"/>
                      <a:pt x="56642" y="0"/>
                    </a:cubicBezTo>
                    <a:lnTo>
                      <a:pt x="6051423" y="0"/>
                    </a:lnTo>
                    <a:cubicBezTo>
                      <a:pt x="6082792" y="0"/>
                      <a:pt x="6108065" y="25400"/>
                      <a:pt x="6108065" y="56642"/>
                    </a:cubicBezTo>
                    <a:lnTo>
                      <a:pt x="6108065" y="3936111"/>
                    </a:lnTo>
                    <a:cubicBezTo>
                      <a:pt x="6108065" y="3967480"/>
                      <a:pt x="6082665" y="3992753"/>
                      <a:pt x="6051423" y="3992753"/>
                    </a:cubicBezTo>
                    <a:lnTo>
                      <a:pt x="56642" y="3992753"/>
                    </a:lnTo>
                    <a:cubicBezTo>
                      <a:pt x="25273" y="3992753"/>
                      <a:pt x="0" y="3967353"/>
                      <a:pt x="0" y="3936111"/>
                    </a:cubicBezTo>
                    <a:close/>
                  </a:path>
                </a:pathLst>
              </a:custGeom>
              <a:solidFill>
                <a:srgbClr val="F2EEEE"/>
              </a:solidFill>
            </p:spPr>
          </p:sp>
        </p:grpSp>
        <p:sp>
          <p:nvSpPr>
            <p:cNvPr name="TextBox 10" id="10"/>
            <p:cNvSpPr txBox="true"/>
            <p:nvPr/>
          </p:nvSpPr>
          <p:spPr>
            <a:xfrm rot="0">
              <a:off x="378023" y="339925"/>
              <a:ext cx="4725392" cy="6286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437"/>
                </a:lnSpc>
              </a:pPr>
              <a:r>
                <a:rPr lang="en-US" sz="2750" b="true">
                  <a:solidFill>
                    <a:srgbClr val="464646"/>
                  </a:solidFill>
                  <a:latin typeface="Arimo Bold"/>
                  <a:ea typeface="Arimo Bold"/>
                  <a:cs typeface="Arimo Bold"/>
                  <a:sym typeface="Arimo Bold"/>
                </a:rPr>
                <a:t>$365 Billion Revenue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378023" y="1109663"/>
              <a:ext cx="5352058" cy="25050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562"/>
                </a:lnSpc>
              </a:pPr>
              <a:r>
                <a:rPr lang="en-US" sz="2187" b="true">
                  <a:solidFill>
                    <a:srgbClr val="464646"/>
                  </a:solidFill>
                  <a:latin typeface="Inter Medium"/>
                  <a:ea typeface="Inter Medium"/>
                  <a:cs typeface="Inter Medium"/>
                  <a:sym typeface="Inter Medium"/>
                </a:rPr>
                <a:t>Apple's massive scale and global reach drive its industry-leading financial performance.</a:t>
              </a:r>
            </a:p>
          </p:txBody>
        </p:sp>
        <p:grpSp>
          <p:nvGrpSpPr>
            <p:cNvPr name="Group 12" id="12"/>
            <p:cNvGrpSpPr/>
            <p:nvPr/>
          </p:nvGrpSpPr>
          <p:grpSpPr>
            <a:xfrm rot="0">
              <a:off x="6486128" y="0"/>
              <a:ext cx="6108105" cy="3992762"/>
              <a:chOff x="0" y="0"/>
              <a:chExt cx="6108105" cy="3992762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6108065" cy="3992753"/>
              </a:xfrm>
              <a:custGeom>
                <a:avLst/>
                <a:gdLst/>
                <a:ahLst/>
                <a:cxnLst/>
                <a:rect r="r" b="b" t="t" l="l"/>
                <a:pathLst>
                  <a:path h="3992753" w="6108065">
                    <a:moveTo>
                      <a:pt x="0" y="56642"/>
                    </a:moveTo>
                    <a:cubicBezTo>
                      <a:pt x="0" y="25400"/>
                      <a:pt x="25400" y="0"/>
                      <a:pt x="56642" y="0"/>
                    </a:cubicBezTo>
                    <a:lnTo>
                      <a:pt x="6051423" y="0"/>
                    </a:lnTo>
                    <a:cubicBezTo>
                      <a:pt x="6082792" y="0"/>
                      <a:pt x="6108065" y="25400"/>
                      <a:pt x="6108065" y="56642"/>
                    </a:cubicBezTo>
                    <a:lnTo>
                      <a:pt x="6108065" y="3936111"/>
                    </a:lnTo>
                    <a:cubicBezTo>
                      <a:pt x="6108065" y="3967480"/>
                      <a:pt x="6082665" y="3992753"/>
                      <a:pt x="6051423" y="3992753"/>
                    </a:cubicBezTo>
                    <a:lnTo>
                      <a:pt x="56642" y="3992753"/>
                    </a:lnTo>
                    <a:cubicBezTo>
                      <a:pt x="25273" y="3992753"/>
                      <a:pt x="0" y="3967353"/>
                      <a:pt x="0" y="3936111"/>
                    </a:cubicBezTo>
                    <a:close/>
                  </a:path>
                </a:pathLst>
              </a:custGeom>
              <a:solidFill>
                <a:srgbClr val="F2EEEE"/>
              </a:solidFill>
            </p:spPr>
          </p:sp>
        </p:grpSp>
        <p:sp>
          <p:nvSpPr>
            <p:cNvPr name="TextBox 14" id="14"/>
            <p:cNvSpPr txBox="true"/>
            <p:nvPr/>
          </p:nvSpPr>
          <p:spPr>
            <a:xfrm rot="0">
              <a:off x="6864152" y="339925"/>
              <a:ext cx="5087938" cy="6286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437"/>
                </a:lnSpc>
              </a:pPr>
              <a:r>
                <a:rPr lang="en-US" sz="2750" b="true">
                  <a:solidFill>
                    <a:srgbClr val="464646"/>
                  </a:solidFill>
                  <a:latin typeface="Arimo Bold"/>
                  <a:ea typeface="Arimo Bold"/>
                  <a:cs typeface="Arimo Bold"/>
                  <a:sym typeface="Arimo Bold"/>
                </a:rPr>
                <a:t>$99 Billion Net Income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6864152" y="1109663"/>
              <a:ext cx="5352058" cy="25050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562"/>
                </a:lnSpc>
              </a:pPr>
              <a:r>
                <a:rPr lang="en-US" sz="2187" b="true">
                  <a:solidFill>
                    <a:srgbClr val="464646"/>
                  </a:solidFill>
                  <a:latin typeface="Inter Medium"/>
                  <a:ea typeface="Inter Medium"/>
                  <a:cs typeface="Inter Medium"/>
                  <a:sym typeface="Inter Medium"/>
                </a:rPr>
                <a:t>Apple's strong profitability, with a 22% profit margin, demonstrates its operational excellence.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9333" r="0" b="-9333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850237" y="1553170"/>
            <a:ext cx="9445526" cy="18290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true">
                <a:solidFill>
                  <a:srgbClr val="030303"/>
                </a:solidFill>
                <a:latin typeface="Arimo Bold"/>
                <a:ea typeface="Arimo Bold"/>
                <a:cs typeface="Arimo Bold"/>
                <a:sym typeface="Arimo Bold"/>
              </a:rPr>
              <a:t>Apple's Competitive Advantage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7850237" y="4126409"/>
            <a:ext cx="637877" cy="637878"/>
            <a:chOff x="0" y="0"/>
            <a:chExt cx="850503" cy="85050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50392" cy="850519"/>
            </a:xfrm>
            <a:custGeom>
              <a:avLst/>
              <a:gdLst/>
              <a:ahLst/>
              <a:cxnLst/>
              <a:rect r="r" b="b" t="t" l="l"/>
              <a:pathLst>
                <a:path h="850519" w="850392">
                  <a:moveTo>
                    <a:pt x="0" y="56642"/>
                  </a:moveTo>
                  <a:cubicBezTo>
                    <a:pt x="0" y="25400"/>
                    <a:pt x="25400" y="0"/>
                    <a:pt x="56642" y="0"/>
                  </a:cubicBezTo>
                  <a:lnTo>
                    <a:pt x="793750" y="0"/>
                  </a:lnTo>
                  <a:cubicBezTo>
                    <a:pt x="825119" y="0"/>
                    <a:pt x="850392" y="25400"/>
                    <a:pt x="850392" y="56642"/>
                  </a:cubicBezTo>
                  <a:lnTo>
                    <a:pt x="850392" y="793750"/>
                  </a:lnTo>
                  <a:cubicBezTo>
                    <a:pt x="850392" y="825119"/>
                    <a:pt x="824992" y="850392"/>
                    <a:pt x="793750" y="850392"/>
                  </a:cubicBezTo>
                  <a:lnTo>
                    <a:pt x="56642" y="850392"/>
                  </a:lnTo>
                  <a:cubicBezTo>
                    <a:pt x="25400" y="850519"/>
                    <a:pt x="0" y="825119"/>
                    <a:pt x="0" y="793750"/>
                  </a:cubicBezTo>
                  <a:close/>
                </a:path>
              </a:pathLst>
            </a:custGeom>
            <a:solidFill>
              <a:srgbClr val="F2EEEE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8095060" y="4270772"/>
            <a:ext cx="148084" cy="3872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12"/>
              </a:lnSpc>
            </a:pPr>
            <a:r>
              <a:rPr lang="en-US" sz="3312" b="true">
                <a:solidFill>
                  <a:srgbClr val="464646"/>
                </a:solidFill>
                <a:latin typeface="Arimo Bold"/>
                <a:ea typeface="Arimo Bold"/>
                <a:cs typeface="Arimo Bold"/>
                <a:sym typeface="Arimo Bold"/>
              </a:rPr>
              <a:t>1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771632" y="4088309"/>
            <a:ext cx="3544044" cy="481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464646"/>
                </a:solidFill>
                <a:latin typeface="Arimo Bold"/>
                <a:ea typeface="Arimo Bold"/>
                <a:cs typeface="Arimo Bold"/>
                <a:sym typeface="Arimo Bold"/>
              </a:rPr>
              <a:t>Ecosystem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771632" y="4653706"/>
            <a:ext cx="3659684" cy="19002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b="true">
                <a:solidFill>
                  <a:srgbClr val="464646"/>
                </a:solidFill>
                <a:latin typeface="Inter Medium"/>
                <a:ea typeface="Inter Medium"/>
                <a:cs typeface="Inter Medium"/>
                <a:sym typeface="Inter Medium"/>
              </a:rPr>
              <a:t>Apple's tightly integrated hardware, software, and services create a powerful ecosystem.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2714834" y="4126409"/>
            <a:ext cx="637877" cy="637878"/>
            <a:chOff x="0" y="0"/>
            <a:chExt cx="850503" cy="85050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50392" cy="850519"/>
            </a:xfrm>
            <a:custGeom>
              <a:avLst/>
              <a:gdLst/>
              <a:ahLst/>
              <a:cxnLst/>
              <a:rect r="r" b="b" t="t" l="l"/>
              <a:pathLst>
                <a:path h="850519" w="850392">
                  <a:moveTo>
                    <a:pt x="0" y="56642"/>
                  </a:moveTo>
                  <a:cubicBezTo>
                    <a:pt x="0" y="25400"/>
                    <a:pt x="25400" y="0"/>
                    <a:pt x="56642" y="0"/>
                  </a:cubicBezTo>
                  <a:lnTo>
                    <a:pt x="793750" y="0"/>
                  </a:lnTo>
                  <a:cubicBezTo>
                    <a:pt x="825119" y="0"/>
                    <a:pt x="850392" y="25400"/>
                    <a:pt x="850392" y="56642"/>
                  </a:cubicBezTo>
                  <a:lnTo>
                    <a:pt x="850392" y="793750"/>
                  </a:lnTo>
                  <a:cubicBezTo>
                    <a:pt x="850392" y="825119"/>
                    <a:pt x="824992" y="850392"/>
                    <a:pt x="793750" y="850392"/>
                  </a:cubicBezTo>
                  <a:lnTo>
                    <a:pt x="56642" y="850392"/>
                  </a:lnTo>
                  <a:cubicBezTo>
                    <a:pt x="25400" y="850519"/>
                    <a:pt x="0" y="825119"/>
                    <a:pt x="0" y="793750"/>
                  </a:cubicBezTo>
                  <a:close/>
                </a:path>
              </a:pathLst>
            </a:custGeom>
            <a:solidFill>
              <a:srgbClr val="F2EEEE"/>
            </a:solid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12910989" y="4270772"/>
            <a:ext cx="245418" cy="3872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12"/>
              </a:lnSpc>
            </a:pPr>
            <a:r>
              <a:rPr lang="en-US" sz="3312" b="true">
                <a:solidFill>
                  <a:srgbClr val="464646"/>
                </a:solidFill>
                <a:latin typeface="Arimo Bold"/>
                <a:ea typeface="Arimo Bold"/>
                <a:cs typeface="Arimo Bold"/>
                <a:sym typeface="Arimo Bold"/>
              </a:rPr>
              <a:t>2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636229" y="4088309"/>
            <a:ext cx="3544044" cy="481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464646"/>
                </a:solidFill>
                <a:latin typeface="Arimo Bold"/>
                <a:ea typeface="Arimo Bold"/>
                <a:cs typeface="Arimo Bold"/>
                <a:sym typeface="Arimo Bold"/>
              </a:rPr>
              <a:t>Brand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636229" y="4653706"/>
            <a:ext cx="3659684" cy="19002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b="true">
                <a:solidFill>
                  <a:srgbClr val="464646"/>
                </a:solidFill>
                <a:latin typeface="Inter Medium"/>
                <a:ea typeface="Inter Medium"/>
                <a:cs typeface="Inter Medium"/>
                <a:sym typeface="Inter Medium"/>
              </a:rPr>
              <a:t>Apple's iconic brand and reputation for innovation attract loyal customers worldwide.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7850237" y="7156400"/>
            <a:ext cx="637877" cy="637877"/>
            <a:chOff x="0" y="0"/>
            <a:chExt cx="850503" cy="850503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50392" cy="850519"/>
            </a:xfrm>
            <a:custGeom>
              <a:avLst/>
              <a:gdLst/>
              <a:ahLst/>
              <a:cxnLst/>
              <a:rect r="r" b="b" t="t" l="l"/>
              <a:pathLst>
                <a:path h="850519" w="850392">
                  <a:moveTo>
                    <a:pt x="0" y="56642"/>
                  </a:moveTo>
                  <a:cubicBezTo>
                    <a:pt x="0" y="25400"/>
                    <a:pt x="25400" y="0"/>
                    <a:pt x="56642" y="0"/>
                  </a:cubicBezTo>
                  <a:lnTo>
                    <a:pt x="793750" y="0"/>
                  </a:lnTo>
                  <a:cubicBezTo>
                    <a:pt x="825119" y="0"/>
                    <a:pt x="850392" y="25400"/>
                    <a:pt x="850392" y="56642"/>
                  </a:cubicBezTo>
                  <a:lnTo>
                    <a:pt x="850392" y="793750"/>
                  </a:lnTo>
                  <a:cubicBezTo>
                    <a:pt x="850392" y="825119"/>
                    <a:pt x="824992" y="850392"/>
                    <a:pt x="793750" y="850392"/>
                  </a:cubicBezTo>
                  <a:lnTo>
                    <a:pt x="56642" y="850392"/>
                  </a:lnTo>
                  <a:cubicBezTo>
                    <a:pt x="25400" y="850519"/>
                    <a:pt x="0" y="825119"/>
                    <a:pt x="0" y="793750"/>
                  </a:cubicBezTo>
                  <a:close/>
                </a:path>
              </a:pathLst>
            </a:custGeom>
            <a:solidFill>
              <a:srgbClr val="F2EEEE"/>
            </a:solid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8041779" y="7300764"/>
            <a:ext cx="254794" cy="3872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12"/>
              </a:lnSpc>
            </a:pPr>
            <a:r>
              <a:rPr lang="en-US" sz="3312" b="true">
                <a:solidFill>
                  <a:srgbClr val="464646"/>
                </a:solidFill>
                <a:latin typeface="Arimo Bold"/>
                <a:ea typeface="Arimo Bold"/>
                <a:cs typeface="Arimo Bold"/>
                <a:sym typeface="Arimo Bold"/>
              </a:rPr>
              <a:t>3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8771632" y="7118300"/>
            <a:ext cx="3544044" cy="481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464646"/>
                </a:solidFill>
                <a:latin typeface="Arimo Bold"/>
                <a:ea typeface="Arimo Bold"/>
                <a:cs typeface="Arimo Bold"/>
                <a:sym typeface="Arimo Bold"/>
              </a:rPr>
              <a:t>Innovative Products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8771632" y="7683699"/>
            <a:ext cx="8524131" cy="992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b="true">
                <a:solidFill>
                  <a:srgbClr val="464646"/>
                </a:solidFill>
                <a:latin typeface="Inter Medium"/>
                <a:ea typeface="Inter Medium"/>
                <a:cs typeface="Inter Medium"/>
                <a:sym typeface="Inter Medium"/>
              </a:rPr>
              <a:t>Apple's continuous development of cutting-edge products drives its market leadership.</a:t>
            </a:r>
          </a:p>
        </p:txBody>
      </p:sp>
      <p:sp>
        <p:nvSpPr>
          <p:cNvPr name="Freeform 19" id="19" descr="preencoded.png"/>
          <p:cNvSpPr/>
          <p:nvPr/>
        </p:nvSpPr>
        <p:spPr>
          <a:xfrm flipH="false" flipV="false" rot="0">
            <a:off x="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9333" r="0" b="-93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62704" t="0" r="-62704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7839147" y="1920803"/>
            <a:ext cx="7410323" cy="7484454"/>
            <a:chOff x="0" y="0"/>
            <a:chExt cx="9880430" cy="9979273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44858" y="0"/>
              <a:ext cx="1819744" cy="1819744"/>
              <a:chOff x="0" y="0"/>
              <a:chExt cx="6350000" cy="635000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00A651"/>
              </a:solidFill>
            </p:spPr>
          </p:sp>
        </p:grpSp>
        <p:sp>
          <p:nvSpPr>
            <p:cNvPr name="Freeform 7" id="7"/>
            <p:cNvSpPr/>
            <p:nvPr/>
          </p:nvSpPr>
          <p:spPr>
            <a:xfrm flipH="false" flipV="false" rot="0">
              <a:off x="470283" y="425425"/>
              <a:ext cx="968893" cy="968893"/>
            </a:xfrm>
            <a:custGeom>
              <a:avLst/>
              <a:gdLst/>
              <a:ahLst/>
              <a:cxnLst/>
              <a:rect r="r" b="b" t="t" l="l"/>
              <a:pathLst>
                <a:path h="968893" w="968893">
                  <a:moveTo>
                    <a:pt x="0" y="0"/>
                  </a:moveTo>
                  <a:lnTo>
                    <a:pt x="968894" y="0"/>
                  </a:lnTo>
                  <a:lnTo>
                    <a:pt x="968894" y="968893"/>
                  </a:lnTo>
                  <a:lnTo>
                    <a:pt x="0" y="9688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8" id="8"/>
            <p:cNvSpPr txBox="true"/>
            <p:nvPr/>
          </p:nvSpPr>
          <p:spPr>
            <a:xfrm rot="0">
              <a:off x="2180463" y="205547"/>
              <a:ext cx="7096171" cy="62264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546"/>
                </a:lnSpc>
              </a:pPr>
              <a:r>
                <a:rPr lang="en-US" sz="3224" b="true">
                  <a:solidFill>
                    <a:srgbClr val="100F0D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Visionary Leadership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2180463" y="1111276"/>
              <a:ext cx="7699968" cy="176045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592"/>
                </a:lnSpc>
              </a:pPr>
              <a:r>
                <a:rPr lang="en-US" sz="2395">
                  <a:solidFill>
                    <a:srgbClr val="100F0D"/>
                  </a:solidFill>
                  <a:latin typeface="Open Sans"/>
                  <a:ea typeface="Open Sans"/>
                  <a:cs typeface="Open Sans"/>
                  <a:sym typeface="Open Sans"/>
                </a:rPr>
                <a:t>Buffett admires Apple's innovative culture and the visionary leadership of CEO Tim Cook.</a:t>
              </a:r>
            </a:p>
          </p:txBody>
        </p:sp>
        <p:grpSp>
          <p:nvGrpSpPr>
            <p:cNvPr name="Group 10" id="10"/>
            <p:cNvGrpSpPr/>
            <p:nvPr/>
          </p:nvGrpSpPr>
          <p:grpSpPr>
            <a:xfrm rot="0">
              <a:off x="44858" y="3210992"/>
              <a:ext cx="1819744" cy="1819744"/>
              <a:chOff x="0" y="0"/>
              <a:chExt cx="6350000" cy="6350000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00A651"/>
              </a:solidFill>
            </p:spPr>
          </p:sp>
        </p:grpSp>
        <p:sp>
          <p:nvSpPr>
            <p:cNvPr name="TextBox 12" id="12"/>
            <p:cNvSpPr txBox="true"/>
            <p:nvPr/>
          </p:nvSpPr>
          <p:spPr>
            <a:xfrm rot="0">
              <a:off x="2180463" y="3759316"/>
              <a:ext cx="7096171" cy="62264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546"/>
                </a:lnSpc>
              </a:pPr>
              <a:r>
                <a:rPr lang="en-US" sz="3224" b="true">
                  <a:solidFill>
                    <a:srgbClr val="100F0D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Strong Moat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2180463" y="4665046"/>
              <a:ext cx="7699968" cy="176045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592"/>
                </a:lnSpc>
              </a:pPr>
              <a:r>
                <a:rPr lang="en-US" sz="2395">
                  <a:solidFill>
                    <a:srgbClr val="100F0D"/>
                  </a:solidFill>
                  <a:latin typeface="Open Sans"/>
                  <a:ea typeface="Open Sans"/>
                  <a:cs typeface="Open Sans"/>
                  <a:sym typeface="Open Sans"/>
                </a:rPr>
                <a:t>Apple's ecosystem and brand create a sustainable competitive advantage, a key Buffett criterion.</a:t>
              </a:r>
            </a:p>
          </p:txBody>
        </p:sp>
        <p:sp>
          <p:nvSpPr>
            <p:cNvPr name="Freeform 14" id="14"/>
            <p:cNvSpPr/>
            <p:nvPr/>
          </p:nvSpPr>
          <p:spPr>
            <a:xfrm flipH="false" flipV="false" rot="0">
              <a:off x="443458" y="3583736"/>
              <a:ext cx="1022544" cy="1138459"/>
            </a:xfrm>
            <a:custGeom>
              <a:avLst/>
              <a:gdLst/>
              <a:ahLst/>
              <a:cxnLst/>
              <a:rect r="r" b="b" t="t" l="l"/>
              <a:pathLst>
                <a:path h="1138459" w="1022544">
                  <a:moveTo>
                    <a:pt x="0" y="0"/>
                  </a:moveTo>
                  <a:lnTo>
                    <a:pt x="1022544" y="0"/>
                  </a:lnTo>
                  <a:lnTo>
                    <a:pt x="1022544" y="1138460"/>
                  </a:lnTo>
                  <a:lnTo>
                    <a:pt x="0" y="11384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15" id="15"/>
            <p:cNvGrpSpPr/>
            <p:nvPr/>
          </p:nvGrpSpPr>
          <p:grpSpPr>
            <a:xfrm rot="0">
              <a:off x="0" y="6764761"/>
              <a:ext cx="1819744" cy="1819744"/>
              <a:chOff x="0" y="0"/>
              <a:chExt cx="6350000" cy="6350000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00A651"/>
              </a:solidFill>
            </p:spPr>
          </p:sp>
        </p:grpSp>
        <p:sp>
          <p:nvSpPr>
            <p:cNvPr name="Freeform 17" id="17"/>
            <p:cNvSpPr/>
            <p:nvPr/>
          </p:nvSpPr>
          <p:spPr>
            <a:xfrm flipH="false" flipV="false" rot="0">
              <a:off x="321579" y="7086340"/>
              <a:ext cx="1176586" cy="1176586"/>
            </a:xfrm>
            <a:custGeom>
              <a:avLst/>
              <a:gdLst/>
              <a:ahLst/>
              <a:cxnLst/>
              <a:rect r="r" b="b" t="t" l="l"/>
              <a:pathLst>
                <a:path h="1176586" w="1176586">
                  <a:moveTo>
                    <a:pt x="0" y="0"/>
                  </a:moveTo>
                  <a:lnTo>
                    <a:pt x="1176586" y="0"/>
                  </a:lnTo>
                  <a:lnTo>
                    <a:pt x="1176586" y="1176586"/>
                  </a:lnTo>
                  <a:lnTo>
                    <a:pt x="0" y="11765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8" id="18"/>
            <p:cNvSpPr txBox="true"/>
            <p:nvPr/>
          </p:nvSpPr>
          <p:spPr>
            <a:xfrm rot="0">
              <a:off x="2180463" y="7313086"/>
              <a:ext cx="7136425" cy="62264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546"/>
                </a:lnSpc>
              </a:pPr>
              <a:r>
                <a:rPr lang="en-US" sz="3224" b="true">
                  <a:solidFill>
                    <a:srgbClr val="100F0D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Predictable Earnings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2180463" y="8218815"/>
              <a:ext cx="7699968" cy="176045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592"/>
                </a:lnSpc>
              </a:pPr>
              <a:r>
                <a:rPr lang="en-US" sz="2395">
                  <a:solidFill>
                    <a:srgbClr val="100F0D"/>
                  </a:solidFill>
                  <a:latin typeface="Open Sans"/>
                  <a:ea typeface="Open Sans"/>
                  <a:cs typeface="Open Sans"/>
                  <a:sym typeface="Open Sans"/>
                </a:rPr>
                <a:t>Apple's strong financial performance and brand loyalty provide reliable earnings growth.</a:t>
              </a: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3257558" y="735806"/>
            <a:ext cx="16230600" cy="5953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799"/>
              </a:lnSpc>
              <a:spcBef>
                <a:spcPct val="0"/>
              </a:spcBef>
            </a:pPr>
            <a:r>
              <a:rPr lang="en-US" b="true" sz="3999">
                <a:solidFill>
                  <a:srgbClr val="100F0D"/>
                </a:solidFill>
                <a:latin typeface="Garet Ultra-Bold"/>
                <a:ea typeface="Garet Ultra-Bold"/>
                <a:cs typeface="Garet Ultra-Bold"/>
                <a:sym typeface="Garet Ultra-Bold"/>
              </a:rPr>
              <a:t>Why Buffett Loves Apple?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DAGX4YuQ7pU</dc:identifier>
  <dcterms:modified xsi:type="dcterms:W3CDTF">2011-08-01T06:04:30Z</dcterms:modified>
  <cp:revision>1</cp:revision>
  <dc:title>Anish Soni Warren-Buffetts-Investment-Strategy-and-Why-Apple.pptx</dc:title>
</cp:coreProperties>
</file>